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65" r:id="rId5"/>
    <p:sldId id="261" r:id="rId6"/>
    <p:sldId id="258" r:id="rId7"/>
    <p:sldId id="260" r:id="rId8"/>
    <p:sldId id="264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escon goa" initials="pg" lastIdx="1" clrIdx="0">
    <p:extLst>
      <p:ext uri="{19B8F6BF-5375-455C-9EA6-DF929625EA0E}">
        <p15:presenceInfo xmlns:p15="http://schemas.microsoft.com/office/powerpoint/2012/main" userId="6734e27baec89b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C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A9910-0426-4B75-9875-44B986B37F39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82DB4-38E5-49E4-8F81-7CED04BA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5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6599-FBC5-237E-399B-90115BC4D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47B8B6-0FC4-CE2E-16A5-3B765FA59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31EA0-C13E-1621-CCD5-1B870A89D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E554-076B-544F-90C8-3D8C4E09FC24}" type="datetime1">
              <a:rPr lang="en-IN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094CC-CE06-6245-1517-017EF320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Stricly Private &amp; Confidental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82DAC-7903-0C1C-E90E-320C165D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7E4C-4F1D-4AED-89FA-33EABD79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5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6D903-058D-1A75-CDBF-3749AED31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F16A42-1500-6A5F-7A5D-4D3FA0DE6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6619C-6DCA-6720-44B3-DFCED4F14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694C-FFF8-EC4B-85CC-5F89D530DE21}" type="datetime1">
              <a:rPr lang="en-IN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5F121-A0CA-79C5-E291-4C87E88FF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Stricly Private &amp; Confidental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587E8-6095-FC2E-730F-520C320E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7E4C-4F1D-4AED-89FA-33EABD79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FECED-9CAD-A2B0-71B5-DBEC1F70F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DCE21-9C87-EDAD-4D83-F99E2804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F509B-C748-739C-D047-488F96F7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55F8-AB39-A44E-BA27-0872D11F013D}" type="datetime1">
              <a:rPr lang="en-IN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B0EC8-3D39-D207-063D-FFCB4141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Stricly Private &amp; Confidental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04166-8BB9-10F1-9579-18380AC8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7E4C-4F1D-4AED-89FA-33EABD79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9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61B8D-EE54-FB6F-9305-31201AE4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3F0FB-1756-2C88-8487-A9F4A1B17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59859-D2E3-7534-6C03-C30E87603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62037-8F38-8E46-B69C-2E22F59E2738}" type="datetime1">
              <a:rPr lang="en-IN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1D954-C9C3-D5FA-85D3-991A62094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Stricly Private &amp; Confidental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8E2F7-3FDC-8174-216A-0C31217C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7E4C-4F1D-4AED-89FA-33EABD79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1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76CA2-74DE-DD5D-1A43-1D1FA2B82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85726-BC0D-FA32-F7B0-BCF5ECAC0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FFA5B-9AB8-8C8F-0988-21697FFFE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ED91-8B1D-AC4F-9B47-A3D134429D7F}" type="datetime1">
              <a:rPr lang="en-IN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43431-1E9A-D0C9-BEA4-71C1C8AD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Stricly Private &amp; Confidental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D043-4151-4FE3-9695-69BE7A2E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7E4C-4F1D-4AED-89FA-33EABD79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1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57A79-5259-04BE-B1FD-3FE20ED54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4073F-7358-E239-FDF1-709EAD188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2D19C-3F94-D7B4-4FAB-1FFC48E94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72669-3BE0-6D72-AF2E-99DB9E492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2DE8-4778-DF4E-9660-51491AAE24EB}" type="datetime1">
              <a:rPr lang="en-IN" smtClean="0"/>
              <a:t>10/10/22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7B29B-4845-E3F2-785D-4BFCD63D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Stricly Private &amp; Confidental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BEC60-6033-BD68-5FB2-B3282DE79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7E4C-4F1D-4AED-89FA-33EABD79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FCB3-96FD-C567-8FFB-B3E0D80A2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220EA-A21D-8C96-6362-3AD68F1AA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009A6-3D43-4FB8-2BC3-F15442D1F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011B5E-F63E-B6CE-DEB8-0C3F21CE1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774F8-776F-58BB-7733-76C75C5B7F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C421A0-F3EB-E5AD-9574-CFBF359D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DC02-A4B3-A647-8E70-3AE1EF3B8C23}" type="datetime1">
              <a:rPr lang="en-IN" smtClean="0"/>
              <a:t>10/10/22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99BE9-B7FC-B5B3-651D-F5B0AA2E1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Stricly Private &amp; Confidental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F12775-D27F-799E-B9AF-602CE8CB3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7E4C-4F1D-4AED-89FA-33EABD79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4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79532-82B9-9AB2-1747-F7787E68B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565868-C7D5-9EC4-08F0-58745B40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A12A-A102-A948-8AF4-21B742431996}" type="datetime1">
              <a:rPr lang="en-IN" smtClean="0"/>
              <a:t>10/10/22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AC0B3C-9668-2CB2-CD5D-529209779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Stricly Private &amp; Confidental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E12FD-1B89-9D9E-7836-C8E4B38A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7E4C-4F1D-4AED-89FA-33EABD79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3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B7D7A8-2CDA-AA0E-5BEE-8C78B5C9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8FD1-4039-714A-99C6-506A6A20DD35}" type="datetime1">
              <a:rPr lang="en-IN" smtClean="0"/>
              <a:t>10/10/22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E7B3E-5AB0-9691-4ADF-C8D332FD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Stricly Private &amp; Confidental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632E4-24EE-D351-FCFC-CCC4089B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7E4C-4F1D-4AED-89FA-33EABD79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8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2D0E0-0880-E61A-D050-E887038FD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5B340-B4A7-3EE1-2824-62DE775C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701C7F-D4E9-2548-749C-C9C152316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35C0B-BCE5-375C-7C88-A628309A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7BB5-C6F4-234A-8BC6-59C0EA9BE99A}" type="datetime1">
              <a:rPr lang="en-IN" smtClean="0"/>
              <a:t>10/10/22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BA51B-1453-D731-CD00-E43E7780F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Stricly Private &amp; Confidental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30CB1-D45B-6577-0728-E5CC59D8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7E4C-4F1D-4AED-89FA-33EABD79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9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A0564-C0F4-F152-24F6-1717025E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12E70F-48AE-F451-A23A-F42FBC2FB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714A9-20A5-1035-F7BE-520F3C874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524C1-9DD6-CC83-B33F-DB9BB266B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3371-AA0B-D24B-98E3-089C472C33B9}" type="datetime1">
              <a:rPr lang="en-IN" smtClean="0"/>
              <a:t>10/10/22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C1C1F-6D80-2F53-41E7-A16A5A1C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Stricly Private &amp; Confidental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9021E-335E-EC7B-EA3E-DBF13E786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7E4C-4F1D-4AED-89FA-33EABD79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9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100B6A-7D5D-34D1-180C-CCA33599E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476AF-4D1B-250A-9ED5-30BE35C20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9D9CD-469E-F3B8-D00B-DC81455A1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43EA1-7203-6B40-BAAC-85A8B300F0BC}" type="datetime1">
              <a:rPr lang="en-IN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363AE-DA82-A1F9-904C-B0B7F0473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Stricly Private &amp; Confidental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2AED3-7213-1816-AE55-DD6E62C58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47E4C-4F1D-4AED-89FA-33EABD79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2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D21593-F328-17B4-42F1-116C61357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05" y="0"/>
            <a:ext cx="575279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2FD9F3-58AF-7898-EC9E-B2868B7E3972}"/>
              </a:ext>
            </a:extLst>
          </p:cNvPr>
          <p:cNvSpPr/>
          <p:nvPr/>
        </p:nvSpPr>
        <p:spPr>
          <a:xfrm>
            <a:off x="0" y="0"/>
            <a:ext cx="787400" cy="6858000"/>
          </a:xfrm>
          <a:prstGeom prst="rect">
            <a:avLst/>
          </a:prstGeom>
          <a:solidFill>
            <a:srgbClr val="3ACA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1E558-D2B4-674D-F4A0-9D8CBB420C69}"/>
              </a:ext>
            </a:extLst>
          </p:cNvPr>
          <p:cNvSpPr txBox="1"/>
          <p:nvPr/>
        </p:nvSpPr>
        <p:spPr>
          <a:xfrm>
            <a:off x="3555671" y="5932665"/>
            <a:ext cx="575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 Progress Update: September 2022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CB074CC1-B43A-72F8-19D1-285FDE5A07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291127-6343-1C40-3089-B3225C228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849" y="0"/>
            <a:ext cx="1479501" cy="123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68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2A3C0E-8300-CA55-7646-D98257194E14}"/>
              </a:ext>
            </a:extLst>
          </p:cNvPr>
          <p:cNvSpPr/>
          <p:nvPr/>
        </p:nvSpPr>
        <p:spPr>
          <a:xfrm>
            <a:off x="0" y="0"/>
            <a:ext cx="787400" cy="6858000"/>
          </a:xfrm>
          <a:prstGeom prst="rect">
            <a:avLst/>
          </a:prstGeom>
          <a:solidFill>
            <a:srgbClr val="3ACA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09E7-7070-C618-E020-11D2BB223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03" y="0"/>
            <a:ext cx="1343882" cy="1123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CA9750-3D51-2071-AAEB-762EDA9D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571" y="1225119"/>
            <a:ext cx="4764797" cy="3544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87178-2B9C-8294-2EF1-3424B5AFD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860" y="1225119"/>
            <a:ext cx="4947684" cy="3622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955160-52AB-52DA-DDDB-B0026B0F0C7D}"/>
              </a:ext>
            </a:extLst>
          </p:cNvPr>
          <p:cNvSpPr txBox="1"/>
          <p:nvPr/>
        </p:nvSpPr>
        <p:spPr>
          <a:xfrm>
            <a:off x="2203156" y="5147617"/>
            <a:ext cx="8176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Entrance to project – IKIGAI Goa is within Prescon Amanhā, which boasts of world-class infrastructure and lush views</a:t>
            </a:r>
          </a:p>
        </p:txBody>
      </p:sp>
    </p:spTree>
    <p:extLst>
      <p:ext uri="{BB962C8B-B14F-4D97-AF65-F5344CB8AC3E}">
        <p14:creationId xmlns:p14="http://schemas.microsoft.com/office/powerpoint/2010/main" val="4208898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2A3C0E-8300-CA55-7646-D98257194E14}"/>
              </a:ext>
            </a:extLst>
          </p:cNvPr>
          <p:cNvSpPr/>
          <p:nvPr/>
        </p:nvSpPr>
        <p:spPr>
          <a:xfrm>
            <a:off x="0" y="0"/>
            <a:ext cx="787400" cy="6858000"/>
          </a:xfrm>
          <a:prstGeom prst="rect">
            <a:avLst/>
          </a:prstGeom>
          <a:solidFill>
            <a:srgbClr val="3ACA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09E7-7070-C618-E020-11D2BB223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598" y="97265"/>
            <a:ext cx="1560711" cy="1304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D61211-362E-C51F-4FE8-44F8B44FE5BE}"/>
              </a:ext>
            </a:extLst>
          </p:cNvPr>
          <p:cNvSpPr txBox="1"/>
          <p:nvPr/>
        </p:nvSpPr>
        <p:spPr>
          <a:xfrm>
            <a:off x="2103286" y="5864527"/>
            <a:ext cx="818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Road access to IKIGAI Goa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9E726-0F6B-6655-970C-38431782A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35" y="1401922"/>
            <a:ext cx="3822331" cy="3959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9BED02-BCD0-C75D-EC02-C39D390C3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1921"/>
            <a:ext cx="4641049" cy="3959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3434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4E208D-63D2-9F70-D37F-6FE95378A81F}"/>
              </a:ext>
            </a:extLst>
          </p:cNvPr>
          <p:cNvSpPr/>
          <p:nvPr/>
        </p:nvSpPr>
        <p:spPr>
          <a:xfrm>
            <a:off x="0" y="0"/>
            <a:ext cx="787400" cy="6858000"/>
          </a:xfrm>
          <a:prstGeom prst="rect">
            <a:avLst/>
          </a:prstGeom>
          <a:solidFill>
            <a:srgbClr val="3ACA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514E87-F5B7-D681-5C6C-28C5ED34F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598" y="97265"/>
            <a:ext cx="1560711" cy="1304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789065-0E15-13AF-08CB-3034C12F5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41" y="1401922"/>
            <a:ext cx="4474345" cy="4112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0BBCF-4460-0AB4-315C-118056FCB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60" y="1506940"/>
            <a:ext cx="4829453" cy="4007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1B40A3-BD8E-F283-A9C5-77463B4B7ABA}"/>
              </a:ext>
            </a:extLst>
          </p:cNvPr>
          <p:cNvSpPr txBox="1"/>
          <p:nvPr/>
        </p:nvSpPr>
        <p:spPr>
          <a:xfrm>
            <a:off x="1947427" y="5822717"/>
            <a:ext cx="893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Boundary Wall – Construction nearing completion.</a:t>
            </a:r>
          </a:p>
        </p:txBody>
      </p:sp>
    </p:spTree>
    <p:extLst>
      <p:ext uri="{BB962C8B-B14F-4D97-AF65-F5344CB8AC3E}">
        <p14:creationId xmlns:p14="http://schemas.microsoft.com/office/powerpoint/2010/main" val="2702888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2A3C0E-8300-CA55-7646-D98257194E14}"/>
              </a:ext>
            </a:extLst>
          </p:cNvPr>
          <p:cNvSpPr/>
          <p:nvPr/>
        </p:nvSpPr>
        <p:spPr>
          <a:xfrm>
            <a:off x="0" y="0"/>
            <a:ext cx="787400" cy="6858000"/>
          </a:xfrm>
          <a:prstGeom prst="rect">
            <a:avLst/>
          </a:prstGeom>
          <a:solidFill>
            <a:srgbClr val="3ACA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09E7-7070-C618-E020-11D2BB223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598" y="97265"/>
            <a:ext cx="1560711" cy="1304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1463D-CD04-4A6E-1E8E-7D349DE1D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90" y="1484789"/>
            <a:ext cx="4820576" cy="4031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F35B6D-2C1D-F7C5-CED6-8893F73EB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57" y="1484789"/>
            <a:ext cx="4703376" cy="4031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CF0935-6B7D-95B2-0443-2AC7DEBAE27F}"/>
              </a:ext>
            </a:extLst>
          </p:cNvPr>
          <p:cNvSpPr txBox="1"/>
          <p:nvPr/>
        </p:nvSpPr>
        <p:spPr>
          <a:xfrm>
            <a:off x="1831759" y="6063447"/>
            <a:ext cx="840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Entrance and Exit at IKIGAI Goa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FAA588-3882-07CD-E235-68B137747306}"/>
              </a:ext>
            </a:extLst>
          </p:cNvPr>
          <p:cNvSpPr txBox="1"/>
          <p:nvPr/>
        </p:nvSpPr>
        <p:spPr>
          <a:xfrm>
            <a:off x="3074757" y="1033844"/>
            <a:ext cx="825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Entrance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9C2538-9DBA-6A76-1DDE-B59D0DB08EBB}"/>
              </a:ext>
            </a:extLst>
          </p:cNvPr>
          <p:cNvSpPr txBox="1"/>
          <p:nvPr/>
        </p:nvSpPr>
        <p:spPr>
          <a:xfrm>
            <a:off x="8490137" y="1057288"/>
            <a:ext cx="71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94458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2A3C0E-8300-CA55-7646-D98257194E14}"/>
              </a:ext>
            </a:extLst>
          </p:cNvPr>
          <p:cNvSpPr/>
          <p:nvPr/>
        </p:nvSpPr>
        <p:spPr>
          <a:xfrm>
            <a:off x="0" y="0"/>
            <a:ext cx="787400" cy="6858000"/>
          </a:xfrm>
          <a:prstGeom prst="rect">
            <a:avLst/>
          </a:prstGeom>
          <a:solidFill>
            <a:srgbClr val="3ACA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98940E-5FAC-BB47-7A1A-AAFA993F196E}"/>
              </a:ext>
            </a:extLst>
          </p:cNvPr>
          <p:cNvSpPr txBox="1"/>
          <p:nvPr/>
        </p:nvSpPr>
        <p:spPr>
          <a:xfrm>
            <a:off x="2000693" y="5538632"/>
            <a:ext cx="893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Construction in progress – A3 Building: RCC Structure upto roof slab completed. </a:t>
            </a:r>
          </a:p>
          <a:p>
            <a:pPr algn="ctr"/>
            <a:r>
              <a:rPr lang="en-US" dirty="0"/>
              <a:t>Plastering of the façade of the building is in full swing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40E4E5-FB47-294F-30B6-1DC2BA003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715" y="24728"/>
            <a:ext cx="1347333" cy="112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CF4A0-803C-EA52-C000-5AD2B791D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86" y="1448288"/>
            <a:ext cx="5133268" cy="3646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3D5C1D-2A0F-CA73-565A-A2E4FD546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072" y="1367161"/>
            <a:ext cx="5133268" cy="3727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28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2A3C0E-8300-CA55-7646-D98257194E14}"/>
              </a:ext>
            </a:extLst>
          </p:cNvPr>
          <p:cNvSpPr/>
          <p:nvPr/>
        </p:nvSpPr>
        <p:spPr>
          <a:xfrm>
            <a:off x="0" y="0"/>
            <a:ext cx="787400" cy="6858000"/>
          </a:xfrm>
          <a:prstGeom prst="rect">
            <a:avLst/>
          </a:prstGeom>
          <a:solidFill>
            <a:srgbClr val="3ACA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09E7-7070-C618-E020-11D2BB223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1289" y="0"/>
            <a:ext cx="1560711" cy="1304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2E7886-A45D-B495-8BB3-20CE49B0F293}"/>
              </a:ext>
            </a:extLst>
          </p:cNvPr>
          <p:cNvSpPr txBox="1"/>
          <p:nvPr/>
        </p:nvSpPr>
        <p:spPr>
          <a:xfrm>
            <a:off x="2000693" y="5538632"/>
            <a:ext cx="893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Construction in progress – A4 Building: RCC Structure completed </a:t>
            </a:r>
            <a:r>
              <a:rPr lang="en-US" dirty="0" err="1"/>
              <a:t>upto</a:t>
            </a:r>
            <a:r>
              <a:rPr lang="en-US" dirty="0"/>
              <a:t> 3rd Floor.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504E5-A2EE-03CC-2237-7B6A15AF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92" y="1304658"/>
            <a:ext cx="4755163" cy="3258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99F62A-36C0-6865-CAA2-9C8122FCE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74" y="1233996"/>
            <a:ext cx="4682370" cy="3329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4242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2A3C0E-8300-CA55-7646-D98257194E14}"/>
              </a:ext>
            </a:extLst>
          </p:cNvPr>
          <p:cNvSpPr/>
          <p:nvPr/>
        </p:nvSpPr>
        <p:spPr>
          <a:xfrm>
            <a:off x="0" y="0"/>
            <a:ext cx="787400" cy="6858000"/>
          </a:xfrm>
          <a:prstGeom prst="rect">
            <a:avLst/>
          </a:prstGeom>
          <a:solidFill>
            <a:srgbClr val="3ACA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09E7-7070-C618-E020-11D2BB223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1289" y="0"/>
            <a:ext cx="1560711" cy="1304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2E7886-A45D-B495-8BB3-20CE49B0F293}"/>
              </a:ext>
            </a:extLst>
          </p:cNvPr>
          <p:cNvSpPr txBox="1"/>
          <p:nvPr/>
        </p:nvSpPr>
        <p:spPr>
          <a:xfrm>
            <a:off x="2000693" y="5538632"/>
            <a:ext cx="893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Construction in progress – Club Building retaining wall completed and Lower Ground Level plinth completed.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5F712-80C7-C9EF-BD5A-751EED227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31" y="1180730"/>
            <a:ext cx="7079662" cy="4003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0434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2A3C0E-8300-CA55-7646-D98257194E14}"/>
              </a:ext>
            </a:extLst>
          </p:cNvPr>
          <p:cNvSpPr/>
          <p:nvPr/>
        </p:nvSpPr>
        <p:spPr>
          <a:xfrm>
            <a:off x="0" y="0"/>
            <a:ext cx="787400" cy="6858000"/>
          </a:xfrm>
          <a:prstGeom prst="rect">
            <a:avLst/>
          </a:prstGeom>
          <a:solidFill>
            <a:srgbClr val="3ACA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09E7-7070-C618-E020-11D2BB223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598" y="97265"/>
            <a:ext cx="1560711" cy="1304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A0BC9-CE9F-CE0E-D3C4-4CA23A1532E3}"/>
              </a:ext>
            </a:extLst>
          </p:cNvPr>
          <p:cNvSpPr txBox="1"/>
          <p:nvPr/>
        </p:nvSpPr>
        <p:spPr>
          <a:xfrm>
            <a:off x="1965251" y="2954223"/>
            <a:ext cx="9303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Address: </a:t>
            </a:r>
            <a:r>
              <a:rPr lang="en-US" sz="2400" dirty="0"/>
              <a:t>Ikigai Goa Senior living at Prescon </a:t>
            </a:r>
            <a:r>
              <a:rPr lang="en-US" sz="2400" dirty="0" err="1"/>
              <a:t>Amanha</a:t>
            </a:r>
            <a:r>
              <a:rPr lang="en-US" sz="2400" dirty="0"/>
              <a:t>, Survey No. 8/1-D1, </a:t>
            </a:r>
            <a:r>
              <a:rPr lang="en-US" sz="2400" dirty="0" err="1"/>
              <a:t>Azossim</a:t>
            </a:r>
            <a:r>
              <a:rPr lang="en-US" sz="2400" dirty="0"/>
              <a:t>, </a:t>
            </a:r>
            <a:r>
              <a:rPr lang="en-US" sz="2400" dirty="0" err="1"/>
              <a:t>Tiswadi</a:t>
            </a:r>
            <a:r>
              <a:rPr lang="en-US" sz="2400" dirty="0"/>
              <a:t>, North Goa, 403104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817FB-9825-ABB2-6C63-2D11032CE8EB}"/>
              </a:ext>
            </a:extLst>
          </p:cNvPr>
          <p:cNvSpPr txBox="1"/>
          <p:nvPr/>
        </p:nvSpPr>
        <p:spPr>
          <a:xfrm>
            <a:off x="2626197" y="1624019"/>
            <a:ext cx="7210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BDD6E5-C9E7-9670-02FF-B116ED123388}"/>
              </a:ext>
            </a:extLst>
          </p:cNvPr>
          <p:cNvSpPr txBox="1"/>
          <p:nvPr/>
        </p:nvSpPr>
        <p:spPr>
          <a:xfrm>
            <a:off x="1965251" y="5326912"/>
            <a:ext cx="937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This project is registered under </a:t>
            </a:r>
            <a:r>
              <a:rPr lang="en-US" sz="2000" dirty="0" err="1"/>
              <a:t>GoaRera</a:t>
            </a:r>
            <a:r>
              <a:rPr lang="en-US" sz="2000" dirty="0"/>
              <a:t> Project Registration as </a:t>
            </a:r>
            <a:r>
              <a:rPr lang="en-US" sz="2000" dirty="0" err="1"/>
              <a:t>Bldg</a:t>
            </a:r>
            <a:r>
              <a:rPr lang="en-US" sz="2000" dirty="0"/>
              <a:t> A3, </a:t>
            </a:r>
            <a:r>
              <a:rPr lang="en-US" sz="2000" dirty="0" err="1"/>
              <a:t>Bldg</a:t>
            </a:r>
            <a:r>
              <a:rPr lang="en-US" sz="2000" dirty="0"/>
              <a:t> A4 &amp; Club with Reg. No. PRGO02221540</a:t>
            </a:r>
          </a:p>
        </p:txBody>
      </p:sp>
    </p:spTree>
    <p:extLst>
      <p:ext uri="{BB962C8B-B14F-4D97-AF65-F5344CB8AC3E}">
        <p14:creationId xmlns:p14="http://schemas.microsoft.com/office/powerpoint/2010/main" val="1023717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147</Words>
  <Application>Microsoft Macintosh PowerPoint</Application>
  <PresentationFormat>Widescreen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prescon goa</dc:creator>
  <cp:lastModifiedBy>Vinay Kedia</cp:lastModifiedBy>
  <cp:revision>20</cp:revision>
  <dcterms:created xsi:type="dcterms:W3CDTF">2022-08-06T07:35:31Z</dcterms:created>
  <dcterms:modified xsi:type="dcterms:W3CDTF">2022-10-10T13:41:56Z</dcterms:modified>
</cp:coreProperties>
</file>